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TECHTRAN:Amanda:Information%20Tracking:2015:AUTM%20Trends:Trends%20and%20Analysis%20FY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TECHTRAN:Amanda:Information%20Tracking:2015:AUTM%20Trends:Trends%20and%20Analysis%20FY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TECHTRAN:Amanda:Information%20Tracking:2015:AUTM%20Trends:Trends%20and%20Analysis%20FY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TECHTRAN:Amanda:Information%20Tracking:2015:AUTM%20Trends:Trends%20and%20Analysis%20FY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Startups Formed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CC0000"/>
              </a:solidFill>
            </c:spPr>
          </c:dPt>
          <c:cat>
            <c:strRef>
              <c:f>'AUTM Rankings - Overall'!$A$169:$A$178</c:f>
              <c:strCache>
                <c:ptCount val="10"/>
                <c:pt idx="0">
                  <c:v>Brigham Young University</c:v>
                </c:pt>
                <c:pt idx="1">
                  <c:v>University of Akron</c:v>
                </c:pt>
                <c:pt idx="2">
                  <c:v>Colorado State University</c:v>
                </c:pt>
                <c:pt idx="3">
                  <c:v>NC State</c:v>
                </c:pt>
                <c:pt idx="4">
                  <c:v>Purdue Research Fdn.</c:v>
                </c:pt>
                <c:pt idx="5">
                  <c:v>Arizona State University</c:v>
                </c:pt>
                <c:pt idx="6">
                  <c:v>CalTech</c:v>
                </c:pt>
                <c:pt idx="7">
                  <c:v>Carnegie Mellon University</c:v>
                </c:pt>
                <c:pt idx="8">
                  <c:v>MIT</c:v>
                </c:pt>
                <c:pt idx="9">
                  <c:v>GA Tech</c:v>
                </c:pt>
              </c:strCache>
            </c:strRef>
          </c:cat>
          <c:val>
            <c:numRef>
              <c:f>'AUTM Rankings - Overall'!$B$169:$B$178</c:f>
              <c:numCache>
                <c:formatCode>General</c:formatCode>
                <c:ptCount val="10"/>
                <c:pt idx="0">
                  <c:v>6.0</c:v>
                </c:pt>
                <c:pt idx="1">
                  <c:v>6.0</c:v>
                </c:pt>
                <c:pt idx="2">
                  <c:v>7.0</c:v>
                </c:pt>
                <c:pt idx="3">
                  <c:v>8.0</c:v>
                </c:pt>
                <c:pt idx="4">
                  <c:v>8.0</c:v>
                </c:pt>
                <c:pt idx="5">
                  <c:v>11.0</c:v>
                </c:pt>
                <c:pt idx="6">
                  <c:v>11.0</c:v>
                </c:pt>
                <c:pt idx="7">
                  <c:v>12.0</c:v>
                </c:pt>
                <c:pt idx="8">
                  <c:v>14.0</c:v>
                </c:pt>
                <c:pt idx="9">
                  <c:v>15.0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3378264"/>
        <c:axId val="2123375240"/>
      </c:barChart>
      <c:catAx>
        <c:axId val="21233782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123375240"/>
        <c:crosses val="autoZero"/>
        <c:auto val="1"/>
        <c:lblAlgn val="ctr"/>
        <c:lblOffset val="100"/>
        <c:noMultiLvlLbl val="0"/>
      </c:catAx>
      <c:valAx>
        <c:axId val="2123375240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212337826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 Narrow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US Patents Issued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C0000"/>
              </a:solidFill>
            </c:spPr>
          </c:dPt>
          <c:cat>
            <c:strRef>
              <c:f>'AUTM Rankings - Overall'!$A$143:$A$152</c:f>
              <c:strCache>
                <c:ptCount val="10"/>
                <c:pt idx="0">
                  <c:v>Carnegie Mellon University</c:v>
                </c:pt>
                <c:pt idx="1">
                  <c:v>NC State</c:v>
                </c:pt>
                <c:pt idx="2">
                  <c:v>Rutgers The State Univ. of  NJ</c:v>
                </c:pt>
                <c:pt idx="3">
                  <c:v>University of GA</c:v>
                </c:pt>
                <c:pt idx="4">
                  <c:v>Arizona State University</c:v>
                </c:pt>
                <c:pt idx="5">
                  <c:v>Rensselaer Polytechnic Institute</c:v>
                </c:pt>
                <c:pt idx="6">
                  <c:v>Purdue Research Fdn.</c:v>
                </c:pt>
                <c:pt idx="7">
                  <c:v>GA Tech</c:v>
                </c:pt>
                <c:pt idx="8">
                  <c:v>CalTech</c:v>
                </c:pt>
                <c:pt idx="9">
                  <c:v>MIT</c:v>
                </c:pt>
              </c:strCache>
            </c:strRef>
          </c:cat>
          <c:val>
            <c:numRef>
              <c:f>'AUTM Rankings - Overall'!$B$143:$B$152</c:f>
              <c:numCache>
                <c:formatCode>General</c:formatCode>
                <c:ptCount val="10"/>
                <c:pt idx="0">
                  <c:v>30.0</c:v>
                </c:pt>
                <c:pt idx="1">
                  <c:v>40.0</c:v>
                </c:pt>
                <c:pt idx="2">
                  <c:v>43.0</c:v>
                </c:pt>
                <c:pt idx="3">
                  <c:v>43.0</c:v>
                </c:pt>
                <c:pt idx="4">
                  <c:v>48.0</c:v>
                </c:pt>
                <c:pt idx="5">
                  <c:v>53.0</c:v>
                </c:pt>
                <c:pt idx="6">
                  <c:v>66.0</c:v>
                </c:pt>
                <c:pt idx="7">
                  <c:v>88.0</c:v>
                </c:pt>
                <c:pt idx="8">
                  <c:v>144.0</c:v>
                </c:pt>
                <c:pt idx="9">
                  <c:v>290.0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8988792"/>
        <c:axId val="2128991800"/>
      </c:barChart>
      <c:catAx>
        <c:axId val="21289887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128991800"/>
        <c:crosses val="autoZero"/>
        <c:auto val="1"/>
        <c:lblAlgn val="ctr"/>
        <c:lblOffset val="100"/>
        <c:noMultiLvlLbl val="0"/>
      </c:catAx>
      <c:valAx>
        <c:axId val="2128991800"/>
        <c:scaling>
          <c:orientation val="minMax"/>
          <c:max val="300.0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2128988792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 Narrow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Invention Disclosures Received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CC0000"/>
              </a:solidFill>
            </c:spPr>
          </c:dPt>
          <c:cat>
            <c:strRef>
              <c:f>'AUTM Rankings - Overall'!$A$125:$A$134</c:f>
              <c:strCache>
                <c:ptCount val="10"/>
                <c:pt idx="0">
                  <c:v>Rutgers The State Univ. of  NJ</c:v>
                </c:pt>
                <c:pt idx="1">
                  <c:v>University of GA</c:v>
                </c:pt>
                <c:pt idx="2">
                  <c:v>Johns Hopkins, APL</c:v>
                </c:pt>
                <c:pt idx="3">
                  <c:v>NC State</c:v>
                </c:pt>
                <c:pt idx="4">
                  <c:v>Carnegie Mellon University</c:v>
                </c:pt>
                <c:pt idx="5">
                  <c:v>Arizona State University</c:v>
                </c:pt>
                <c:pt idx="6">
                  <c:v>GA Tech</c:v>
                </c:pt>
                <c:pt idx="7">
                  <c:v>Purdue Research Fdn.</c:v>
                </c:pt>
                <c:pt idx="8">
                  <c:v>CalTech</c:v>
                </c:pt>
                <c:pt idx="9">
                  <c:v>MIT</c:v>
                </c:pt>
              </c:strCache>
            </c:strRef>
          </c:cat>
          <c:val>
            <c:numRef>
              <c:f>'AUTM Rankings - Overall'!$B$125:$B$134</c:f>
              <c:numCache>
                <c:formatCode>General</c:formatCode>
                <c:ptCount val="10"/>
                <c:pt idx="0">
                  <c:v>138.0</c:v>
                </c:pt>
                <c:pt idx="1">
                  <c:v>140.0</c:v>
                </c:pt>
                <c:pt idx="2">
                  <c:v>230.0</c:v>
                </c:pt>
                <c:pt idx="3">
                  <c:v>238.0</c:v>
                </c:pt>
                <c:pt idx="4">
                  <c:v>240.0</c:v>
                </c:pt>
                <c:pt idx="5">
                  <c:v>250.0</c:v>
                </c:pt>
                <c:pt idx="6">
                  <c:v>296.0</c:v>
                </c:pt>
                <c:pt idx="7">
                  <c:v>314.0</c:v>
                </c:pt>
                <c:pt idx="8">
                  <c:v>371.0</c:v>
                </c:pt>
                <c:pt idx="9">
                  <c:v>672.0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017032"/>
        <c:axId val="2129020040"/>
      </c:barChart>
      <c:catAx>
        <c:axId val="2129017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129020040"/>
        <c:crosses val="autoZero"/>
        <c:auto val="1"/>
        <c:lblAlgn val="ctr"/>
        <c:lblOffset val="100"/>
        <c:noMultiLvlLbl val="0"/>
      </c:catAx>
      <c:valAx>
        <c:axId val="2129020040"/>
        <c:scaling>
          <c:orientation val="minMax"/>
          <c:max val="700.0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2129017032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 Narrow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Licenses and Options Executed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CC0000"/>
              </a:solidFill>
            </c:spPr>
          </c:dPt>
          <c:cat>
            <c:strRef>
              <c:f>'AUTM Rankings - Overall'!$A$112:$A$121</c:f>
              <c:strCache>
                <c:ptCount val="10"/>
                <c:pt idx="0">
                  <c:v>Rutgers The State Univ. of  NJ</c:v>
                </c:pt>
                <c:pt idx="1">
                  <c:v>Iowa State University</c:v>
                </c:pt>
                <c:pt idx="2">
                  <c:v>GA Tech</c:v>
                </c:pt>
                <c:pt idx="3">
                  <c:v>Purdue Research Fdn.</c:v>
                </c:pt>
                <c:pt idx="4">
                  <c:v>Arizona State University</c:v>
                </c:pt>
                <c:pt idx="5">
                  <c:v>Carnegie Mellon University</c:v>
                </c:pt>
                <c:pt idx="6">
                  <c:v>Oregon State University</c:v>
                </c:pt>
                <c:pt idx="7">
                  <c:v>MIT</c:v>
                </c:pt>
                <c:pt idx="8">
                  <c:v>NC State</c:v>
                </c:pt>
                <c:pt idx="9">
                  <c:v>University of GA</c:v>
                </c:pt>
              </c:strCache>
            </c:strRef>
          </c:cat>
          <c:val>
            <c:numRef>
              <c:f>'AUTM Rankings - Overall'!$B$112:$B$121</c:f>
              <c:numCache>
                <c:formatCode>General</c:formatCode>
                <c:ptCount val="10"/>
                <c:pt idx="0">
                  <c:v>64.0</c:v>
                </c:pt>
                <c:pt idx="1">
                  <c:v>79.0</c:v>
                </c:pt>
                <c:pt idx="2">
                  <c:v>80.0</c:v>
                </c:pt>
                <c:pt idx="3">
                  <c:v>87.0</c:v>
                </c:pt>
                <c:pt idx="4">
                  <c:v>88.0</c:v>
                </c:pt>
                <c:pt idx="5">
                  <c:v>91.0</c:v>
                </c:pt>
                <c:pt idx="6">
                  <c:v>91.0</c:v>
                </c:pt>
                <c:pt idx="7">
                  <c:v>103.0</c:v>
                </c:pt>
                <c:pt idx="8">
                  <c:v>111.0</c:v>
                </c:pt>
                <c:pt idx="9">
                  <c:v>151.0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045384"/>
        <c:axId val="2129048360"/>
      </c:barChart>
      <c:catAx>
        <c:axId val="21290453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129048360"/>
        <c:crosses val="autoZero"/>
        <c:auto val="1"/>
        <c:lblAlgn val="ctr"/>
        <c:lblOffset val="100"/>
        <c:noMultiLvlLbl val="0"/>
      </c:catAx>
      <c:valAx>
        <c:axId val="2129048360"/>
        <c:scaling>
          <c:orientation val="minMax"/>
          <c:max val="160.0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212904538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 Narrow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8609-043F-8748-A743-2583F02D6499}" type="datetimeFigureOut">
              <a:rPr lang="en-US" smtClean="0"/>
              <a:t>6/25/15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C9803-4E76-284C-8AED-77D2E6FF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3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most recently</a:t>
            </a:r>
            <a:r>
              <a:rPr lang="en-US" baseline="0" dirty="0" smtClean="0"/>
              <a:t> published AUTM Survey </a:t>
            </a:r>
            <a:r>
              <a:rPr lang="en-US" baseline="0" smtClean="0"/>
              <a:t>is FY2013.</a:t>
            </a:r>
            <a:endParaRPr lang="en-US" baseline="0" dirty="0" smtClean="0"/>
          </a:p>
          <a:p>
            <a:r>
              <a:rPr lang="en-US" baseline="0" dirty="0" smtClean="0"/>
              <a:t>NC State ranks in the Top Ten nationwide in these metrics among all universities without a medical school reporting to AUTM.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E1474-447F-40ED-A924-228B6121DAA0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268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6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9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8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8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3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0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5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9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EEFFA-6F4D-AB4D-B4D4-97B7ADEC20C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8DB4F-9E0F-E34F-8833-410912B9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3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6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790470"/>
              </p:ext>
            </p:extLst>
          </p:nvPr>
        </p:nvGraphicFramePr>
        <p:xfrm>
          <a:off x="301300" y="3853175"/>
          <a:ext cx="4274078" cy="292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044223"/>
              </p:ext>
            </p:extLst>
          </p:nvPr>
        </p:nvGraphicFramePr>
        <p:xfrm>
          <a:off x="4429125" y="954481"/>
          <a:ext cx="4714875" cy="3098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395998"/>
              </p:ext>
            </p:extLst>
          </p:nvPr>
        </p:nvGraphicFramePr>
        <p:xfrm>
          <a:off x="49741" y="897229"/>
          <a:ext cx="4642723" cy="315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949855"/>
              </p:ext>
            </p:extLst>
          </p:nvPr>
        </p:nvGraphicFramePr>
        <p:xfrm>
          <a:off x="4429125" y="3836089"/>
          <a:ext cx="4687931" cy="289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61C1C"/>
          </a:solidFill>
          <a:ln w="9525">
            <a:noFill/>
            <a:round/>
            <a:headEnd/>
            <a:tailEnd/>
          </a:ln>
          <a:effectLst/>
        </p:spPr>
        <p:txBody>
          <a:bodyPr wrap="none" lIns="91383" tIns="45692" rIns="91383" bIns="45692" anchor="ctr"/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3979" y="79802"/>
            <a:ext cx="5525070" cy="830997"/>
          </a:xfrm>
          <a:prstGeom prst="rect">
            <a:avLst/>
          </a:prstGeom>
          <a:noFill/>
        </p:spPr>
        <p:txBody>
          <a:bodyPr wrap="none" lIns="91383" tIns="45692" rIns="91383" bIns="45692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Top 10 Universities </a:t>
            </a:r>
            <a:r>
              <a:rPr lang="en-US" sz="2400" dirty="0">
                <a:solidFill>
                  <a:prstClr val="white"/>
                </a:solidFill>
                <a:latin typeface="Arial Narrow" panose="020B0606020202030204" pitchFamily="34" charset="0"/>
              </a:rPr>
              <a:t>without Medical Schools in</a:t>
            </a:r>
          </a:p>
          <a:p>
            <a:r>
              <a:rPr lang="en-US" sz="2400" dirty="0">
                <a:solidFill>
                  <a:prstClr val="white"/>
                </a:solidFill>
                <a:latin typeface="Arial Narrow" panose="020B0606020202030204" pitchFamily="34" charset="0"/>
              </a:rPr>
              <a:t>Technology Transfer Metrics (FY </a:t>
            </a:r>
            <a:r>
              <a:rPr lang="en-US" sz="24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2013)</a:t>
            </a:r>
            <a:endParaRPr lang="en-US" sz="24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41" y="6719197"/>
            <a:ext cx="3383173" cy="215444"/>
          </a:xfrm>
          <a:prstGeom prst="rect">
            <a:avLst/>
          </a:prstGeom>
          <a:solidFill>
            <a:srgbClr val="FFFFFF">
              <a:alpha val="76078"/>
            </a:srgbClr>
          </a:solidFill>
          <a:effectLst>
            <a:softEdge rad="165100"/>
          </a:effectLst>
        </p:spPr>
        <p:txBody>
          <a:bodyPr wrap="square" lIns="91383" tIns="45692" rIns="91383" bIns="45692" rtlCol="0">
            <a:spAutoFit/>
          </a:bodyPr>
          <a:lstStyle/>
          <a:p>
            <a:r>
              <a:rPr lang="en-US" sz="1200" spc="150" baseline="30000" dirty="0">
                <a:solidFill>
                  <a:prstClr val="black"/>
                </a:solidFill>
                <a:latin typeface="Arial Narrow"/>
                <a:cs typeface="Arial Narrow"/>
              </a:rPr>
              <a:t>North Carolina State University © 2014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1141" y="6570198"/>
            <a:ext cx="3383173" cy="276999"/>
          </a:xfrm>
          <a:prstGeom prst="rect">
            <a:avLst/>
          </a:prstGeom>
          <a:solidFill>
            <a:srgbClr val="FFFFFF">
              <a:alpha val="76078"/>
            </a:srgbClr>
          </a:solidFill>
          <a:effectLst>
            <a:softEdge rad="165100"/>
          </a:effectLst>
        </p:spPr>
        <p:txBody>
          <a:bodyPr wrap="square" lIns="91383" tIns="45692" rIns="91383" bIns="45692" rtlCol="0">
            <a:spAutoFit/>
          </a:bodyPr>
          <a:lstStyle/>
          <a:p>
            <a:r>
              <a:rPr lang="en-US" sz="1200" i="1" spc="150" dirty="0">
                <a:solidFill>
                  <a:prstClr val="black"/>
                </a:solidFill>
                <a:latin typeface="Arial Narrow"/>
                <a:cs typeface="Arial Narrow"/>
              </a:rPr>
              <a:t>Source:</a:t>
            </a:r>
            <a:r>
              <a:rPr lang="en-US" sz="1200" spc="150" dirty="0">
                <a:solidFill>
                  <a:prstClr val="black"/>
                </a:solidFill>
                <a:latin typeface="Arial Narrow"/>
                <a:cs typeface="Arial Narrow"/>
              </a:rPr>
              <a:t>  AUTM Survey</a:t>
            </a:r>
            <a:r>
              <a:rPr lang="en-US" sz="1200" spc="150">
                <a:solidFill>
                  <a:prstClr val="black"/>
                </a:solidFill>
                <a:latin typeface="Arial Narrow"/>
                <a:cs typeface="Arial Narrow"/>
              </a:rPr>
              <a:t>, </a:t>
            </a:r>
            <a:r>
              <a:rPr lang="en-US" sz="1200" spc="150" smtClean="0">
                <a:solidFill>
                  <a:prstClr val="black"/>
                </a:solidFill>
                <a:latin typeface="Arial Narrow"/>
                <a:cs typeface="Arial Narrow"/>
              </a:rPr>
              <a:t>FY2013</a:t>
            </a:r>
            <a:endParaRPr lang="en-US" sz="1200" i="1" spc="150" baseline="30000" dirty="0">
              <a:solidFill>
                <a:prstClr val="black"/>
              </a:solidFill>
              <a:latin typeface="Arial Narrow"/>
              <a:cs typeface="Arial Narro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6704" y="2981449"/>
            <a:ext cx="770596" cy="261554"/>
          </a:xfrm>
          <a:prstGeom prst="rect">
            <a:avLst/>
          </a:prstGeom>
          <a:solidFill>
            <a:schemeClr val="bg1"/>
          </a:solidFill>
        </p:spPr>
        <p:txBody>
          <a:bodyPr wrap="square" lIns="91383" tIns="45692" rIns="91383" bIns="45692" rtlCol="0">
            <a:spAutoFit/>
          </a:bodyPr>
          <a:lstStyle/>
          <a:p>
            <a:pPr algn="r"/>
            <a:r>
              <a:rPr lang="en-US" sz="1100" b="1" dirty="0">
                <a:solidFill>
                  <a:prstClr val="black"/>
                </a:solidFill>
                <a:latin typeface="Arial Narrow"/>
                <a:cs typeface="Arial Narrow"/>
              </a:rPr>
              <a:t>NC State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29277" y="3420270"/>
            <a:ext cx="644591" cy="253859"/>
          </a:xfrm>
          <a:prstGeom prst="rect">
            <a:avLst/>
          </a:prstGeom>
          <a:solidFill>
            <a:schemeClr val="bg1"/>
          </a:solidFill>
        </p:spPr>
        <p:txBody>
          <a:bodyPr wrap="none" lIns="91383" tIns="45692" rIns="91383" bIns="45692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  <a:latin typeface="Arial Narrow"/>
                <a:cs typeface="Arial Narrow"/>
              </a:rPr>
              <a:t>NC State</a:t>
            </a:r>
            <a:endParaRPr lang="en-US" sz="1050" b="1" dirty="0">
              <a:solidFill>
                <a:prstClr val="black"/>
              </a:solidFill>
              <a:latin typeface="Arial Narrow"/>
              <a:cs typeface="Arial Narro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93249" y="4779676"/>
            <a:ext cx="666497" cy="261554"/>
          </a:xfrm>
          <a:prstGeom prst="rect">
            <a:avLst/>
          </a:prstGeom>
          <a:solidFill>
            <a:schemeClr val="bg1"/>
          </a:solidFill>
        </p:spPr>
        <p:txBody>
          <a:bodyPr wrap="none" lIns="91383" tIns="45692" rIns="91383" bIns="45692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Arial Narrow"/>
                <a:cs typeface="Arial Narrow"/>
              </a:rPr>
              <a:t>NC State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01862" y="5770777"/>
            <a:ext cx="666497" cy="261554"/>
          </a:xfrm>
          <a:prstGeom prst="rect">
            <a:avLst/>
          </a:prstGeom>
          <a:solidFill>
            <a:schemeClr val="bg1"/>
          </a:solidFill>
        </p:spPr>
        <p:txBody>
          <a:bodyPr wrap="none" lIns="91383" tIns="45692" rIns="91383" bIns="45692" rtlCol="0">
            <a:spAutoFit/>
          </a:bodyPr>
          <a:lstStyle/>
          <a:p>
            <a:pPr algn="r"/>
            <a:r>
              <a:rPr lang="en-US" sz="1100" b="1" dirty="0">
                <a:solidFill>
                  <a:prstClr val="black"/>
                </a:solidFill>
                <a:latin typeface="Arial Narrow"/>
                <a:cs typeface="Arial Narrow"/>
              </a:rPr>
              <a:t>NC State</a:t>
            </a:r>
          </a:p>
        </p:txBody>
      </p:sp>
    </p:spTree>
    <p:extLst>
      <p:ext uri="{BB962C8B-B14F-4D97-AF65-F5344CB8AC3E}">
        <p14:creationId xmlns:p14="http://schemas.microsoft.com/office/powerpoint/2010/main" val="125973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78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NCSU OTT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Ottaway</dc:creator>
  <cp:lastModifiedBy>Kim</cp:lastModifiedBy>
  <cp:revision>6</cp:revision>
  <dcterms:created xsi:type="dcterms:W3CDTF">2014-12-15T21:17:33Z</dcterms:created>
  <dcterms:modified xsi:type="dcterms:W3CDTF">2015-06-25T11:25:44Z</dcterms:modified>
</cp:coreProperties>
</file>